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4" r:id="rId9"/>
    <p:sldId id="261" r:id="rId1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Libre Baskerville" panose="020B0604020202020204" charset="0"/>
      <p:regular r:id="rId16"/>
      <p:bold r:id="rId17"/>
      <p:italic r:id="rId1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2BAE2646-EA2B-41BF-AC30-C1E1885892B8}"/>
    <pc:docChg chg="addSld modSld">
      <pc:chgData name="" userId="" providerId="" clId="Web-{2BAE2646-EA2B-41BF-AC30-C1E1885892B8}" dt="2018-09-17T21:12:07.595" v="121" actId="20577"/>
      <pc:docMkLst>
        <pc:docMk/>
      </pc:docMkLst>
      <pc:sldChg chg="modSp">
        <pc:chgData name="" userId="" providerId="" clId="Web-{2BAE2646-EA2B-41BF-AC30-C1E1885892B8}" dt="2018-09-17T21:09:30.307" v="57" actId="20577"/>
        <pc:sldMkLst>
          <pc:docMk/>
          <pc:sldMk cId="0" sldId="261"/>
        </pc:sldMkLst>
        <pc:spChg chg="mod">
          <ac:chgData name="" userId="" providerId="" clId="Web-{2BAE2646-EA2B-41BF-AC30-C1E1885892B8}" dt="2018-09-17T21:09:30.307" v="57" actId="20577"/>
          <ac:spMkLst>
            <pc:docMk/>
            <pc:sldMk cId="0" sldId="261"/>
            <ac:spMk id="85" creationId="{00000000-0000-0000-0000-000000000000}"/>
          </ac:spMkLst>
        </pc:spChg>
      </pc:sldChg>
      <pc:sldChg chg="modSp new">
        <pc:chgData name="" userId="" providerId="" clId="Web-{2BAE2646-EA2B-41BF-AC30-C1E1885892B8}" dt="2018-09-17T21:12:07.595" v="121" actId="20577"/>
        <pc:sldMkLst>
          <pc:docMk/>
          <pc:sldMk cId="1301680741" sldId="264"/>
        </pc:sldMkLst>
        <pc:spChg chg="mod">
          <ac:chgData name="" userId="" providerId="" clId="Web-{2BAE2646-EA2B-41BF-AC30-C1E1885892B8}" dt="2018-09-17T21:11:35.750" v="101" actId="20577"/>
          <ac:spMkLst>
            <pc:docMk/>
            <pc:sldMk cId="1301680741" sldId="264"/>
            <ac:spMk id="2" creationId="{80E85AF6-F39B-4CBC-B357-C8B105BE1C7F}"/>
          </ac:spMkLst>
        </pc:spChg>
        <pc:spChg chg="mod">
          <ac:chgData name="" userId="" providerId="" clId="Web-{2BAE2646-EA2B-41BF-AC30-C1E1885892B8}" dt="2018-09-17T21:12:07.595" v="121" actId="20577"/>
          <ac:spMkLst>
            <pc:docMk/>
            <pc:sldMk cId="1301680741" sldId="264"/>
            <ac:spMk id="3" creationId="{468219B1-7A84-4316-AFC6-E5B2EF13B68E}"/>
          </ac:spMkLst>
        </pc:spChg>
      </pc:sldChg>
    </pc:docChg>
  </pc:docChgLst>
  <pc:docChgLst>
    <pc:chgData clId="Web-{56DC83D5-7268-42F0-957A-1212E63DC41B}"/>
    <pc:docChg chg="modSld">
      <pc:chgData name="" userId="" providerId="" clId="Web-{56DC83D5-7268-42F0-957A-1212E63DC41B}" dt="2018-09-17T21:55:33.590" v="160" actId="20577"/>
      <pc:docMkLst>
        <pc:docMk/>
      </pc:docMkLst>
      <pc:sldChg chg="modSp mod setBg">
        <pc:chgData name="" userId="" providerId="" clId="Web-{56DC83D5-7268-42F0-957A-1212E63DC41B}" dt="2018-09-17T21:55:33.590" v="160" actId="20577"/>
        <pc:sldMkLst>
          <pc:docMk/>
          <pc:sldMk cId="1301680741" sldId="264"/>
        </pc:sldMkLst>
        <pc:spChg chg="mod">
          <ac:chgData name="" userId="" providerId="" clId="Web-{56DC83D5-7268-42F0-957A-1212E63DC41B}" dt="2018-09-17T21:41:36.734" v="17" actId="1076"/>
          <ac:spMkLst>
            <pc:docMk/>
            <pc:sldMk cId="1301680741" sldId="264"/>
            <ac:spMk id="2" creationId="{80E85AF6-F39B-4CBC-B357-C8B105BE1C7F}"/>
          </ac:spMkLst>
        </pc:spChg>
        <pc:spChg chg="mod">
          <ac:chgData name="" userId="" providerId="" clId="Web-{56DC83D5-7268-42F0-957A-1212E63DC41B}" dt="2018-09-17T21:55:33.590" v="160" actId="20577"/>
          <ac:spMkLst>
            <pc:docMk/>
            <pc:sldMk cId="1301680741" sldId="264"/>
            <ac:spMk id="3" creationId="{468219B1-7A84-4316-AFC6-E5B2EF13B6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1116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57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66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15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22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288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892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255182" y="215291"/>
            <a:ext cx="9062977" cy="16583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Coming Up in 5th Grade?</a:t>
            </a:r>
          </a:p>
        </p:txBody>
      </p:sp>
      <p:pic>
        <p:nvPicPr>
          <p:cNvPr id="3" name="Picture 2" descr="Image result for camp thunderbi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0" b="21314"/>
          <a:stretch/>
        </p:blipFill>
        <p:spPr bwMode="auto">
          <a:xfrm>
            <a:off x="152401" y="1873624"/>
            <a:ext cx="8749553" cy="3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:cut/>
      </p:transition>
    </mc:Choice>
    <mc:Fallback xmlns="">
      <p:transition spd="slow"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699" y="23720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What’s Coming Up in Language Arts?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698" y="809906"/>
            <a:ext cx="8520599" cy="37953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2nd Quarter	           3rd Quarter		4th Quarter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11/1-1/18	</a:t>
            </a: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        </a:t>
            </a:r>
            <a:r>
              <a:rPr lang="en" sz="1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1/23-3/28</a:t>
            </a: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           </a:t>
            </a:r>
            <a:r>
              <a:rPr lang="en" sz="1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4/1-6/7</a:t>
            </a:r>
          </a:p>
          <a:p>
            <a:pPr>
              <a:spcAft>
                <a:spcPts val="0"/>
              </a:spcAft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Expository Non-Fiction	           Fiction (Folklore, </a:t>
            </a:r>
            <a:r>
              <a:rPr lang="en-US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Fables)   </a:t>
            </a: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Review/Test Prep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Poetry		           </a:t>
            </a:r>
            <a:r>
              <a:rPr lang="en-US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Poetry, </a:t>
            </a: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Plays	              </a:t>
            </a:r>
            <a:r>
              <a:rPr lang="en-US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Argumentative Essays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Non-Fiction Picture Books          Imaginative Narrative     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							</a:t>
            </a:r>
            <a:endParaRPr sz="12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 Work: </a:t>
            </a: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continue to increase vocabulary through the study of Greek and Latin roots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Grade Standards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reference the text to answer inferential questions about character traits, motives and feelings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context clues to determine the meaning of unfamiliar words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state the main idea </a:t>
            </a:r>
            <a:r>
              <a:rPr lang="en-US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 theme </a:t>
            </a: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a given text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state the relationship between events, ideas, </a:t>
            </a:r>
            <a:r>
              <a:rPr lang="en-US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characters</a:t>
            </a:r>
            <a:endParaRPr lang="en" sz="13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information gained from text features to answer questions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produce writing in which the development and organization are appropriate to task and purpose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9529" y="950344"/>
            <a:ext cx="1026699" cy="13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14" y="0"/>
            <a:ext cx="6528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224444"/>
            <a:ext cx="8520599" cy="4894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What’s Coming Up in Math?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45450" y="872650"/>
            <a:ext cx="8924999" cy="39819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" sz="1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2nd Quarter	           </a:t>
            </a:r>
            <a:r>
              <a:rPr lang="en" sz="12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3rd </a:t>
            </a:r>
            <a:r>
              <a:rPr lang="en" sz="1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Quarter		4th Quarter</a:t>
            </a:r>
          </a:p>
          <a:p>
            <a:pPr lvl="0">
              <a:spcAft>
                <a:spcPts val="0"/>
              </a:spcAft>
              <a:buClr>
                <a:schemeClr val="dk1"/>
              </a:buClr>
              <a:buSzPct val="91666"/>
            </a:pPr>
            <a:r>
              <a:rPr lang="en" sz="12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11/1-1/18	</a:t>
            </a: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        </a:t>
            </a:r>
            <a:r>
              <a:rPr lang="en" sz="1200" b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" sz="12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1/23-3/28</a:t>
            </a: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              </a:t>
            </a:r>
            <a:r>
              <a:rPr lang="en" sz="1200" b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en" sz="1200" b="1" dirty="0" smtClean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4/1-6/7</a:t>
            </a:r>
            <a:endParaRPr lang="en" sz="12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Decimals			</a:t>
            </a:r>
            <a:r>
              <a:rPr lang="en" sz="1200" b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Numeric </a:t>
            </a:r>
            <a:r>
              <a:rPr lang="en" sz="1200" b="1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Expressions		Geometry</a:t>
            </a:r>
            <a:endParaRPr lang="en" sz="12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Fractions			</a:t>
            </a:r>
            <a:r>
              <a:rPr lang="en" sz="1200" b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Order of Operations</a:t>
            </a: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			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Volume			Measurement</a:t>
            </a:r>
            <a:endParaRPr lang="en" sz="12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grade math consists of a individual work, group work and partner work.  We share strategies and ideas throughout all lessons.  We have warm-ups and exit tickets daily to reinforce what we have already learned.  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Grade Standards</a:t>
            </a:r>
          </a:p>
          <a:p>
            <a:pPr marL="457200" lvl="0" indent="-228600">
              <a:spcAft>
                <a:spcPts val="0"/>
              </a:spcAft>
              <a:buClr>
                <a:srgbClr val="FFFFFF"/>
              </a:buClr>
              <a:buFont typeface="Comic Sans MS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Place Value with Whole Numbers and Decimals	Measurement</a:t>
            </a:r>
          </a:p>
          <a:p>
            <a:pPr marL="457200" indent="-228600">
              <a:spcAft>
                <a:spcPts val="0"/>
              </a:spcAft>
              <a:buClr>
                <a:srgbClr val="FFFFFF"/>
              </a:buClr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Multiplication and Division			Geometry</a:t>
            </a:r>
          </a:p>
          <a:p>
            <a:pPr marL="457200" indent="-228600">
              <a:spcAft>
                <a:spcPts val="0"/>
              </a:spcAft>
              <a:buClr>
                <a:srgbClr val="FFFFFF"/>
              </a:buClr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Operations with Decimals			Evaluating Expressions</a:t>
            </a:r>
          </a:p>
          <a:p>
            <a:pPr marL="457200" indent="-228600">
              <a:spcAft>
                <a:spcPts val="0"/>
              </a:spcAft>
              <a:buClr>
                <a:srgbClr val="FFFFFF"/>
              </a:buClr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Adding and Subtracting Fractions		Measurement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mic Sans MS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Multiplying and Dividing Fractions		Data</a:t>
            </a:r>
          </a:p>
          <a:p>
            <a:pPr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326" y="2945293"/>
            <a:ext cx="2281100" cy="171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What’s Coming Up in Social Studies?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7666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Social Studies classes are taught using a variety of formats, including mini-lecture, read alouds, centers, and inquiry groups.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3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There are 4 ma</a:t>
            </a:r>
            <a:r>
              <a:rPr lang="en-US" sz="1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units: Native Americans, European Explorers,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American Revolution and the Civil War</a:t>
            </a:r>
            <a:endParaRPr lang="en" sz="13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3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goal is that students master the following objectives: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Grade Objectives: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context clues to determine the  meaning of unfamiliar words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an author’s point of view and how the author </a:t>
            </a:r>
          </a:p>
          <a:p>
            <a:pPr marL="22860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supports this view with reasons and evidence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compare and contrast different regions and cultures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access needed information using appropriate resources</a:t>
            </a:r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the contributions and impact of human inter</a:t>
            </a:r>
            <a:r>
              <a:rPr lang="en-US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actions</a:t>
            </a:r>
            <a:r>
              <a:rPr lang="en" sz="13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on modern day America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rgbClr val="FFFFFF"/>
              </a:solidFill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0047" y="1843994"/>
            <a:ext cx="2718385" cy="1654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97" y="0"/>
            <a:ext cx="38532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26400"/>
            <a:ext cx="8520599" cy="4968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What’s Coming Up in Science?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82880" y="723207"/>
            <a:ext cx="8764494" cy="40520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" sz="1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2nd Quarter	           3rd Quarter			4th Quarter</a:t>
            </a:r>
          </a:p>
          <a:p>
            <a:pPr lvl="0">
              <a:spcAft>
                <a:spcPts val="0"/>
              </a:spcAft>
              <a:buClr>
                <a:schemeClr val="dk1"/>
              </a:buClr>
              <a:buSzPct val="91666"/>
            </a:pPr>
            <a:r>
              <a:rPr lang="en" sz="1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11/1-1/18		           1/23-3/28	             		 4/1-6/7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Matter			Earth Systems		Living Organisms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Energy			Ecosystems			Evolution &amp; Genetics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Earth Systems					Review/Test Prep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Aft>
                <a:spcPts val="0"/>
              </a:spcAft>
            </a:pPr>
            <a:r>
              <a:rPr lang="en" sz="1200" b="1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Science classes are taught using a variety of formats including: mini-lecture, class discussions, experiments, stations, and inquiry groups. Our goal is that students master the following objectives:</a:t>
            </a:r>
            <a:endParaRPr lang="en-US" sz="1200" b="1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5th Grade Standards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Understand force, motion and the relationship between them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Understand the interactions of matter and energy and the changes that occur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Explain how the properties of some materials change as a result of heating and cooling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Understand weather patterns and phenomena, making connections to the weather 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Understand how structures and systems of organisms (to include the human body) perform functions necessary for life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Understand the interdependence of plants and animals with their ecosystem</a:t>
            </a:r>
          </a:p>
          <a:p>
            <a:pPr marL="514350" lvl="0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Understand why organisms differ from or are similar to their parents based on characteristics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4706" y="318450"/>
            <a:ext cx="1432668" cy="160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85AF6-F39B-4CBC-B357-C8B105BE1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4846"/>
            <a:ext cx="8520599" cy="572699"/>
          </a:xfrm>
        </p:spPr>
        <p:txBody>
          <a:bodyPr/>
          <a:lstStyle/>
          <a:p>
            <a:pPr algn="ctr"/>
            <a:r>
              <a:rPr lang="en-US" dirty="0"/>
              <a:t>Caring School Community (CSC) Lessons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19B1-7A84-4316-AFC6-E5B2EF13B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As a pilot school for the </a:t>
            </a:r>
            <a:r>
              <a:rPr lang="en-US" sz="2400" b="1" i="1" dirty="0">
                <a:solidFill>
                  <a:schemeClr val="tx1"/>
                </a:solidFill>
              </a:rPr>
              <a:t>Caring School Community</a:t>
            </a:r>
            <a:r>
              <a:rPr lang="en-US" sz="2400" b="1" dirty="0">
                <a:solidFill>
                  <a:schemeClr val="tx1"/>
                </a:solidFill>
              </a:rPr>
              <a:t> lessons in CMS, fifth graders will be participating in a variety of lessons with the following objectives:</a:t>
            </a:r>
          </a:p>
          <a:p>
            <a:pPr marL="342900" indent="-342900">
              <a:lnSpc>
                <a:spcPct val="114999"/>
              </a:lnSpc>
              <a:buFont typeface="Wingdings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increase in student's safety and sense of well-being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4999"/>
              </a:lnSpc>
              <a:buFont typeface="Wingdings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Increase in student performance through improved self-management and interpersonal skills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4999"/>
              </a:lnSpc>
              <a:buFont typeface="Wingdings"/>
              <a:buChar char="Ø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27050"/>
            <a:ext cx="8520599" cy="54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 u="sng" dirty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Other News in 5th Grade!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838325"/>
            <a:ext cx="8520599" cy="409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800" b="1" u="sng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Camp Thunderbird</a:t>
            </a:r>
            <a:r>
              <a:rPr lang="en" sz="2400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</a:t>
            </a:r>
            <a:r>
              <a:rPr lang="en" sz="2800" b="1" dirty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Monday, October 8</a:t>
            </a:r>
            <a:r>
              <a:rPr lang="en" sz="2800" b="1" baseline="30000" dirty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endParaRPr lang="en" sz="2800" b="1" dirty="0">
              <a:solidFill>
                <a:srgbClr val="7030A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3"/>
            <a:r>
              <a:rPr lang="en" sz="24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Payment &amp; Forms due  </a:t>
            </a:r>
            <a:r>
              <a:rPr lang="en" sz="2800" b="1" dirty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Monday</a:t>
            </a:r>
            <a:r>
              <a:rPr lang="en" sz="2800" b="1" dirty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</a:rPr>
              <a:t>, October 1st</a:t>
            </a:r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800" b="1" u="sng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Chocolate Sale</a:t>
            </a:r>
            <a:r>
              <a:rPr lang="en" sz="28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– Permission Forms go home </a:t>
            </a:r>
            <a:r>
              <a:rPr lang="en" sz="2800" b="1" dirty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Thursday, September 27th.</a:t>
            </a:r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800" b="1" u="sng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Asheville</a:t>
            </a:r>
            <a:r>
              <a:rPr lang="en" sz="28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– </a:t>
            </a:r>
            <a:r>
              <a:rPr lang="en" sz="2800" b="1" dirty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April 26, 2019</a:t>
            </a:r>
            <a:endParaRPr lang="en" sz="2800" b="1" dirty="0">
              <a:solidFill>
                <a:srgbClr val="7030A0"/>
              </a:solidFill>
              <a:latin typeface="Libre Baskerville"/>
              <a:ea typeface="Libre Baskerville"/>
              <a:cs typeface="Libre Baskerville"/>
            </a:endParaRPr>
          </a:p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800" b="1" u="sng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Carowinds</a:t>
            </a:r>
            <a:r>
              <a:rPr lang="en" sz="28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– </a:t>
            </a:r>
            <a:r>
              <a:rPr lang="en" sz="2800" b="1" dirty="0">
                <a:solidFill>
                  <a:srgbClr val="7030A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June 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:cut/>
      </p:transition>
    </mc:Choice>
    <mc:Fallback xmlns="">
      <p:transition spd="slow" advClick="0" advTm="2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217</Words>
  <Application>Microsoft Office PowerPoint</Application>
  <PresentationFormat>On-screen Show (16:9)</PresentationFormat>
  <Paragraphs>74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Wingdings</vt:lpstr>
      <vt:lpstr>Arial</vt:lpstr>
      <vt:lpstr>Comic Sans MS</vt:lpstr>
      <vt:lpstr>Libre Baskerville</vt:lpstr>
      <vt:lpstr>simple-light-2</vt:lpstr>
      <vt:lpstr>What’s Coming Up in 5th Grade?</vt:lpstr>
      <vt:lpstr>What’s Coming Up in Language Arts?</vt:lpstr>
      <vt:lpstr>PowerPoint Presentation</vt:lpstr>
      <vt:lpstr>What’s Coming Up in Math?</vt:lpstr>
      <vt:lpstr>What’s Coming Up in Social Studies?</vt:lpstr>
      <vt:lpstr>PowerPoint Presentation</vt:lpstr>
      <vt:lpstr>What’s Coming Up in Science?</vt:lpstr>
      <vt:lpstr>Caring School Community (CSC) Lessons</vt:lpstr>
      <vt:lpstr>Other News in 5th Grade!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Coming  Up in 5th Grade?</dc:title>
  <dc:creator>Whurr, Jillian M.</dc:creator>
  <cp:lastModifiedBy>Whurr, Jillian M.</cp:lastModifiedBy>
  <cp:revision>82</cp:revision>
  <dcterms:modified xsi:type="dcterms:W3CDTF">2018-09-24T13:05:08Z</dcterms:modified>
</cp:coreProperties>
</file>